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4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b="1" sz="21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Завтрак</a:t>
            </a:r>
          </a:p>
        </c:rich>
      </c:tx>
      <c:overlay val="0"/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Завтрак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2"/>
                <c:pt idx="0">
                  <c:v>Завтракают</c:v>
                </c:pt>
                <c:pt idx="1">
                  <c:v>Не завтракают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firstSliceAng val="0"/>
      </c:pieChart>
      <c:spPr>
        <a:solidFill>
          <a:srgbClr val="ffffff"/>
        </a:solidFill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b="1" sz="21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Завтрак</a:t>
            </a:r>
          </a:p>
        </c:rich>
      </c:tx>
      <c:overlay val="0"/>
    </c:title>
    <c:autoTitleDeleted val="0"/>
    <c:plotArea>
      <c:doughnutChart>
        <c:ser>
          <c:idx val="0"/>
          <c:order val="0"/>
          <c:tx>
            <c:strRef>
              <c:f>label 0</c:f>
              <c:strCache>
                <c:ptCount val="1"/>
                <c:pt idx="0">
                  <c:v>Завтрак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spPr>
              <a:solidFill>
                <a:srgbClr val="4f81bd"/>
              </a:solidFill>
              <a:ln>
                <a:noFill/>
              </a:ln>
            </c:spPr>
          </c:dPt>
          <c:dPt>
            <c:idx val="1"/>
            <c:spPr>
              <a:solidFill>
                <a:srgbClr val="c0504d"/>
              </a:solidFill>
              <a:ln>
                <a:noFill/>
              </a:ln>
            </c:spPr>
          </c:dPt>
          <c:dPt>
            <c:idx val="2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spPr>
              <a:solidFill>
                <a:srgbClr val="8064a2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</c:dLbl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4"/>
                <c:pt idx="0">
                  <c:v>Каша</c:v>
                </c:pt>
                <c:pt idx="1">
                  <c:v>Бутерброды</c:v>
                </c:pt>
                <c:pt idx="2">
                  <c:v>Не завтракают</c:v>
                </c:pt>
                <c:pt idx="3">
                  <c:v>Затрудняются ответить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0.6</c:v>
                </c:pt>
                <c:pt idx="1">
                  <c:v>0.3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hyperlink" Target="http://vsevocrug.ru/polezny-e-svojstva-kofe/" TargetMode="External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chart" Target="../charts/chart1.xml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ru.wikipedia.org/wiki/%D0%94%D0%B5%D0%BD%D1%8C" TargetMode="External"/><Relationship Id="rId2" Type="http://schemas.openxmlformats.org/officeDocument/2006/relationships/hyperlink" Target="http://ru.wikipedia.org/w/index.php?title=%D0%9F%D1%80%D0%B8%D1%91%D0%BC_%D0%BF%D0%B8%D1%89%D0%B8&amp;action=edit&amp;redlink=1" TargetMode="External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7200" y="-7200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3931920" y="1830240"/>
            <a:ext cx="830772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«</a:t>
            </a:r>
            <a:r>
              <a:rPr b="1" i="1" lang="ru-RU" sz="36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Зачем нужен второй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 школьнику?»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872000" y="-1368000"/>
            <a:ext cx="6264000" cy="21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МБОУ АК-ДАШСКАЯ СОШ СУТ-ХОЛЬСКИЙ КОЖУУН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РЕСПУБЛИКА ТЫВА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403640" y="5445360"/>
            <a:ext cx="7199640" cy="39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Ооржак Ольга Калдаровна -педагог-библиотекарь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Thames"/>
              </a:rPr>
              <a:t>Для учащихся 1-4 классов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wedg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19480" y="188640"/>
            <a:ext cx="773316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Современные завтраки разных стран.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123640" y="322200"/>
            <a:ext cx="7019280" cy="2453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Молочные каши. Самый быстрый завтрак – бутерброды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со сливочным маслом, колбасой или сыром. Запивают чаем или кофе (часто с молоком). Если есть возможность, то утром едят блинчики с начинкой, оладьи, сырники. Но эта традиция отходит, потому что блины и оладьи требуют время на приготовление, а его не хватает.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160200" y="-25045920"/>
            <a:ext cx="3427920" cy="231336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4" descr=""/>
          <p:cNvPicPr/>
          <p:nvPr/>
        </p:nvPicPr>
        <p:blipFill>
          <a:blip r:embed="rId2"/>
          <a:stretch/>
        </p:blipFill>
        <p:spPr>
          <a:xfrm>
            <a:off x="0" y="764640"/>
            <a:ext cx="2104920" cy="201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Рисунок 5" descr=""/>
          <p:cNvPicPr/>
          <p:nvPr/>
        </p:nvPicPr>
        <p:blipFill>
          <a:blip r:embed="rId3"/>
          <a:stretch/>
        </p:blipFill>
        <p:spPr>
          <a:xfrm>
            <a:off x="0" y="2781000"/>
            <a:ext cx="2122560" cy="273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3" name="CustomShape 3"/>
          <p:cNvSpPr/>
          <p:nvPr/>
        </p:nvSpPr>
        <p:spPr>
          <a:xfrm>
            <a:off x="2051640" y="2421000"/>
            <a:ext cx="7091280" cy="42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Английский завтрак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состоит из строгого набора продуктов, который не изменялся столетиями. Это национальная историческая традиция. Жареные сосиски, бекон, яичница- глазунья, свежие или консервированные помидоры, жареные шампиньоны, фасоль в томатном соусе, поджаренные тосты, намазанные толстым слоем сливочного масла. К этому разнообразию добавляется бутылка кетчупа внушительных размеров. Чай с молоком, 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  <a:hlinkClick r:id="rId4"/>
              </a:rPr>
              <a:t>кофе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или апельсиновый сок.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979640" y="5103720"/>
            <a:ext cx="7163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wheel/>
  </p:transition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6" descr=""/>
          <p:cNvPicPr/>
          <p:nvPr/>
        </p:nvPicPr>
        <p:blipFill>
          <a:blip r:embed="rId1"/>
          <a:stretch/>
        </p:blipFill>
        <p:spPr>
          <a:xfrm>
            <a:off x="251640" y="2565000"/>
            <a:ext cx="2108520" cy="165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" name="Рисунок 7" descr=""/>
          <p:cNvPicPr/>
          <p:nvPr/>
        </p:nvPicPr>
        <p:blipFill>
          <a:blip r:embed="rId2"/>
          <a:stretch/>
        </p:blipFill>
        <p:spPr>
          <a:xfrm>
            <a:off x="6012000" y="908640"/>
            <a:ext cx="3039840" cy="266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7" name="Рисунок 8" descr=""/>
          <p:cNvPicPr/>
          <p:nvPr/>
        </p:nvPicPr>
        <p:blipFill>
          <a:blip r:embed="rId3"/>
          <a:stretch/>
        </p:blipFill>
        <p:spPr>
          <a:xfrm rot="20932200">
            <a:off x="6014520" y="4045680"/>
            <a:ext cx="2721600" cy="25578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8" name="Диаграмма 12"/>
          <p:cNvGraphicFramePr/>
          <p:nvPr/>
        </p:nvGraphicFramePr>
        <p:xfrm>
          <a:off x="0" y="0"/>
          <a:ext cx="8687160" cy="587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transition spd="slow">
    <p:diamond/>
  </p:transition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476280"/>
            <a:ext cx="795564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Из них на завтрак едят: 60%-каши, 30%-бутерброды, 10%-ничего или затрудняются в ответе. Значит родители заботятся о детях, готовя им полезную,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горячую пищу.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80" name="Рисунок 3" descr=""/>
          <p:cNvPicPr/>
          <p:nvPr/>
        </p:nvPicPr>
        <p:blipFill>
          <a:blip r:embed="rId1"/>
          <a:stretch/>
        </p:blipFill>
        <p:spPr>
          <a:xfrm>
            <a:off x="5868000" y="1052640"/>
            <a:ext cx="3023280" cy="241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1" name="Диаграмма 4"/>
          <p:cNvGraphicFramePr/>
          <p:nvPr/>
        </p:nvGraphicFramePr>
        <p:xfrm>
          <a:off x="0" y="2033640"/>
          <a:ext cx="8712000" cy="482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slow">
    <p:circle/>
  </p:transition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260640"/>
            <a:ext cx="8387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5544000" y="1723320"/>
            <a:ext cx="2952000" cy="393588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1299600" y="1584000"/>
            <a:ext cx="3164400" cy="4219200"/>
          </a:xfrm>
          <a:prstGeom prst="rect">
            <a:avLst/>
          </a:prstGeom>
          <a:ln>
            <a:noFill/>
          </a:ln>
        </p:spPr>
      </p:pic>
    </p:spTree>
  </p:cSld>
  <p:transition spd="slow">
    <p:newsflash/>
  </p:transition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23640" y="188640"/>
            <a:ext cx="8640000" cy="260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1439280" y="864000"/>
            <a:ext cx="7272720" cy="5454720"/>
          </a:xfrm>
          <a:prstGeom prst="rect">
            <a:avLst/>
          </a:prstGeom>
          <a:ln>
            <a:noFill/>
          </a:ln>
        </p:spPr>
      </p:pic>
    </p:spTree>
  </p:cSld>
  <p:transition>
    <p:newsflash/>
  </p:transition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404640"/>
            <a:ext cx="8963280" cy="368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49400" y="1080000"/>
            <a:ext cx="3882240" cy="51768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завтрак нашей школе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4786200" y="1584000"/>
            <a:ext cx="3839760" cy="287964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4824000" y="4896000"/>
            <a:ext cx="3141360" cy="137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Суп овощной с мясом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Плов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Пицца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Хлеб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Йогурт, кисель, чай сладкий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newsflash/>
  </p:transition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999600" y="497160"/>
            <a:ext cx="293040" cy="39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635040" y="366480"/>
            <a:ext cx="2748960" cy="366552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3600000" y="216000"/>
            <a:ext cx="3479760" cy="3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завтрак в нашей школе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1512720" y="3096000"/>
            <a:ext cx="2159640" cy="288000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3960000" y="562320"/>
            <a:ext cx="2948400" cy="393120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4"/>
          <a:stretch/>
        </p:blipFill>
        <p:spPr>
          <a:xfrm>
            <a:off x="6482880" y="2404800"/>
            <a:ext cx="2373120" cy="4219200"/>
          </a:xfrm>
          <a:prstGeom prst="rect">
            <a:avLst/>
          </a:prstGeom>
          <a:ln>
            <a:noFill/>
          </a:ln>
        </p:spPr>
      </p:pic>
    </p:spTree>
  </p:cSld>
  <p:transition spd="slow">
    <p:wipe dir="d"/>
  </p:transition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188640"/>
            <a:ext cx="8891280" cy="429660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Заключение: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 понял, что Если мы научимся с самого раннего возраста ценить, беречь и укреплять своё здоровье, если мы будем личным примером демонстрировать здоровый образ жизни, то наше поколение будет более здоровым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9" name="Рисунок 5" descr=""/>
          <p:cNvPicPr/>
          <p:nvPr/>
        </p:nvPicPr>
        <p:blipFill>
          <a:blip r:embed="rId1"/>
          <a:stretch/>
        </p:blipFill>
        <p:spPr>
          <a:xfrm>
            <a:off x="0" y="3645000"/>
            <a:ext cx="3778920" cy="321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0" name="Рисунок 6" descr=""/>
          <p:cNvPicPr/>
          <p:nvPr/>
        </p:nvPicPr>
        <p:blipFill>
          <a:blip r:embed="rId2"/>
          <a:stretch/>
        </p:blipFill>
        <p:spPr>
          <a:xfrm>
            <a:off x="3780000" y="3571920"/>
            <a:ext cx="5362920" cy="309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79640" y="188640"/>
            <a:ext cx="6407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Полезные</a:t>
            </a:r>
            <a:r>
              <a:rPr b="1" lang="ru-RU" sz="3600" spc="-1" strike="noStrike">
                <a:solidFill>
                  <a:srgbClr val="f9f3d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советы: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0" y="764640"/>
            <a:ext cx="889128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Хороший день начинается с хорошего завтрака! 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Для школьника соблюдение этого правила особенно важно.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Правильный завтрак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должен содержать в себе всё необходимое для растущего организма. Интеллектуальная работа,  сосредоточенность, внимание на уроках также зависят от  правильно  завтрака.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Три обязательных компонента  завтрака для школьника: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—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зерновые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( богаты витаминами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и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дают долгое  ощущение сытости, углеводы помогают организму быстро проснуться).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—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молочные продукты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(содержат легкоусваиваемый кальций для укрепления и роста костей)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—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фрукты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( укрепляют иммунитет, являются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источником витаминов.)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52000" y="4581000"/>
            <a:ext cx="529092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Также хорошо начинать день с ароматного какао, поскольку оно способствует выработке «гормона радости» эндорфина, этот напиток содержит биологически активные вещества, повышающие работоспособность и стимулирующие умственную деятельность.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05" name="Рисунок 5" descr=""/>
          <p:cNvPicPr/>
          <p:nvPr/>
        </p:nvPicPr>
        <p:blipFill>
          <a:blip r:embed="rId2"/>
          <a:stretch/>
        </p:blipFill>
        <p:spPr>
          <a:xfrm rot="528600">
            <a:off x="6922080" y="178560"/>
            <a:ext cx="1997280" cy="12196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6" name="Рисунок 6" descr=""/>
          <p:cNvPicPr/>
          <p:nvPr/>
        </p:nvPicPr>
        <p:blipFill>
          <a:blip r:embed="rId3"/>
          <a:stretch/>
        </p:blipFill>
        <p:spPr>
          <a:xfrm rot="21198600">
            <a:off x="5451120" y="3342240"/>
            <a:ext cx="2941920" cy="14601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7" name="Рисунок 7" descr=""/>
          <p:cNvPicPr/>
          <p:nvPr/>
        </p:nvPicPr>
        <p:blipFill>
          <a:blip r:embed="rId4"/>
          <a:stretch/>
        </p:blipFill>
        <p:spPr>
          <a:xfrm rot="20968200">
            <a:off x="210960" y="4174560"/>
            <a:ext cx="2140920" cy="13392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8" name="Рисунок 8" descr=""/>
          <p:cNvPicPr/>
          <p:nvPr/>
        </p:nvPicPr>
        <p:blipFill>
          <a:blip r:embed="rId5"/>
          <a:stretch/>
        </p:blipFill>
        <p:spPr>
          <a:xfrm rot="921600">
            <a:off x="2811960" y="3976920"/>
            <a:ext cx="1227960" cy="130752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pull dir="ld"/>
  </p:transition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6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id="17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178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0" name="CustomShape 1"/>
          <p:cNvSpPr/>
          <p:nvPr/>
        </p:nvSpPr>
        <p:spPr>
          <a:xfrm>
            <a:off x="251640" y="404640"/>
            <a:ext cx="424728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</a:t>
            </a:r>
            <a:r>
              <a:rPr b="1" lang="ru-RU" sz="40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Вывод: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79640" y="1139040"/>
            <a:ext cx="8963280" cy="55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90000"/>
              </a:lnSpc>
              <a:buClr>
                <a:srgbClr val="4f6228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 – это единственный путь заправить организм «топливом», в котором он нуждается после долгих часов ночного сна, проведенных без пищи.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>
              <a:lnSpc>
                <a:spcPct val="9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 – самый важный прием пищи. Он заряжает ребенка энергией на весь день, от него зависит настроение школьника и то, насколько внимательно он будет воспринимать новую информацию на занятиях в классе.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>
              <a:lnSpc>
                <a:spcPct val="9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 – отличный способ дать телу силу и энергию, в которой он так нуждается.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>
              <a:lnSpc>
                <a:spcPct val="9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Завтракающие дети лучше успевают и по математическим дисциплинам, и в решении творческих задач.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80" dur="indefinite" restart="never" nodeType="tmRoot">
          <p:childTnLst>
            <p:seq>
              <p:cTn id="18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251640" y="260640"/>
            <a:ext cx="8424000" cy="42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Актуальность:</a:t>
            </a: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Диетологи утверждают, что во время завтрака у организма отмечается самый высокий уровень усвояемости пищи. Здоровые дети лучше усваивают знания, но именно в школьные годы появляются и развиваются болезни связанные, в первую очередь, с неправильным питанием. И мы считаем, что правильное питание – это фундамент для хорошей учебы и духовного развития.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dissolve/>
  </p:transition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23" dur="500"/>
                                        <p:tgtEl>
                                          <p:spTgt spid="151">
                                            <p:txEl>
                                              <p:pRg st="0" end="3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3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28" dur="500"/>
                                        <p:tgtEl>
                                          <p:spTgt spid="151">
                                            <p:txEl>
                                              <p:pRg st="403" end="4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03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395640" y="836640"/>
            <a:ext cx="8496000" cy="496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Человеку нужно есть,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Чтобы встать и чтобы сесть,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Чтобы прыгать, кувыркаться,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Песни петь, дружить смеяться,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Чтоб расти и развиваться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И при этом не болеть.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Нужно правильно питаться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С самых юных лет уметь!!!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82" dur="indefinite" restart="never" nodeType="tmRoot">
          <p:childTnLst>
            <p:seq>
              <p:cTn id="18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" name="CustomShape 1"/>
          <p:cNvSpPr/>
          <p:nvPr/>
        </p:nvSpPr>
        <p:spPr>
          <a:xfrm>
            <a:off x="508680" y="476640"/>
            <a:ext cx="779580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216" name="Picture 5" descr=""/>
          <p:cNvPicPr/>
          <p:nvPr/>
        </p:nvPicPr>
        <p:blipFill>
          <a:blip r:embed="rId2"/>
          <a:stretch/>
        </p:blipFill>
        <p:spPr>
          <a:xfrm>
            <a:off x="683640" y="1268640"/>
            <a:ext cx="7264800" cy="400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xit" presetID="16" presetSubtype="26">
                                  <p:stCondLst>
                                    <p:cond delay="0"/>
                                  </p:stCondLst>
                                  <p:childTnLst>
                                    <p:animEffect filter="barn(inHorizontal)" transition="out">
                                      <p:cBhvr additive="repl">
                                        <p:cTn id="18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 additive="repl">
                                        <p:cTn id="19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" name="CustomShape 1"/>
          <p:cNvSpPr/>
          <p:nvPr/>
        </p:nvSpPr>
        <p:spPr>
          <a:xfrm>
            <a:off x="179640" y="404640"/>
            <a:ext cx="8963280" cy="740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Цель: </a:t>
            </a:r>
            <a:r>
              <a:rPr b="1" lang="ru-RU" sz="4800" spc="-1" strike="noStrike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узнать, для чего и зачем завтрак школьнику.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Гипотеза: полезен ли </a:t>
            </a:r>
            <a:r>
              <a:rPr b="0" lang="ru-RU" sz="4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утренний приём пищи для организма детей и влияет ли на успеваемость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школьников.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54" name="Рисунок 4" descr=""/>
          <p:cNvPicPr/>
          <p:nvPr/>
        </p:nvPicPr>
        <p:blipFill>
          <a:blip r:embed="rId2"/>
          <a:stretch/>
        </p:blipFill>
        <p:spPr>
          <a:xfrm>
            <a:off x="5940000" y="4005000"/>
            <a:ext cx="2879280" cy="243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newsflash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0.7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6" dur="1000"/>
                                        <p:tgtEl>
                                          <p:spTgt spid="15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50920" y="260280"/>
            <a:ext cx="889200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Задачи: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514440" indent="-513360">
              <a:lnSpc>
                <a:spcPct val="100000"/>
              </a:lnSpc>
              <a:buClr>
                <a:srgbClr val="457ab7"/>
              </a:buClr>
              <a:buFont typeface="Arial"/>
              <a:buAutoNum type="arabicParenR"/>
            </a:pP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Узнать, что же такое завтрак.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514440" indent="-513360">
              <a:lnSpc>
                <a:spcPct val="100000"/>
              </a:lnSpc>
              <a:buClr>
                <a:srgbClr val="457ab7"/>
              </a:buClr>
              <a:buFont typeface="Arial"/>
              <a:buAutoNum type="arabicParenR"/>
            </a:pP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3.Изучить данные по питанию.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4) Выяснить, завтракают ли дома ребята из начальной школы, провести анкетирование.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5) Составить  полезные советы  и </a:t>
            </a: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научить школьников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1" lang="ru-RU" sz="20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правильно питаться.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56" name="Picture 5" descr=""/>
          <p:cNvPicPr/>
          <p:nvPr/>
        </p:nvPicPr>
        <p:blipFill>
          <a:blip r:embed="rId1"/>
          <a:stretch/>
        </p:blipFill>
        <p:spPr>
          <a:xfrm>
            <a:off x="3597120" y="3429000"/>
            <a:ext cx="5545800" cy="3256560"/>
          </a:xfrm>
          <a:prstGeom prst="rect">
            <a:avLst/>
          </a:prstGeom>
          <a:ln w="9360">
            <a:noFill/>
          </a:ln>
        </p:spPr>
      </p:pic>
      <p:pic>
        <p:nvPicPr>
          <p:cNvPr id="157" name="Рисунок 3" descr=""/>
          <p:cNvPicPr/>
          <p:nvPr/>
        </p:nvPicPr>
        <p:blipFill>
          <a:blip r:embed="rId2"/>
          <a:stretch/>
        </p:blipFill>
        <p:spPr>
          <a:xfrm>
            <a:off x="0" y="3861000"/>
            <a:ext cx="3058920" cy="280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blinds dir="horz"/>
  </p:transition>
  <p:timing>
    <p:tnLst>
      <p:par>
        <p:cTn id="39" dur="indefinite" restart="never" nodeType="tmRoot">
          <p:childTnLst>
            <p:seq>
              <p:cTn id="40" nodeType="mainSeq">
                <p:childTnLst>
                  <p:par>
                    <p:cTn id="41" fill="freeze">
                      <p:stCondLst>
                        <p:cond delay="indefinite"/>
                      </p:stCondLst>
                      <p:childTnLst>
                        <p:par>
                          <p:cTn id="42" fill="freeze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1000"/>
                                        <p:tgtEl>
                                          <p:spTgt spid="155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55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55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freeze">
                      <p:stCondLst>
                        <p:cond delay="indefinite"/>
                      </p:stCondLst>
                      <p:childTnLst>
                        <p:par>
                          <p:cTn id="49" fill="freeze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1000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freeze">
                      <p:stCondLst>
                        <p:cond delay="indefinite"/>
                      </p:stCondLst>
                      <p:childTnLst>
                        <p:par>
                          <p:cTn id="56" fill="freeze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freeze">
                      <p:stCondLst>
                        <p:cond delay="indefinite"/>
                      </p:stCondLst>
                      <p:childTnLst>
                        <p:par>
                          <p:cTn id="63" fill="freeze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freeze">
                      <p:stCondLst>
                        <p:cond delay="indefinite"/>
                      </p:stCondLst>
                      <p:childTnLst>
                        <p:par>
                          <p:cTn id="70" fill="freeze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freeze">
                      <p:stCondLst>
                        <p:cond delay="indefinite"/>
                      </p:stCondLst>
                      <p:childTnLst>
                        <p:par>
                          <p:cTn id="77" fill="freeze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55">
                                            <p:txEl>
                                              <p:pRg st="225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9" name="CustomShape 1"/>
          <p:cNvSpPr/>
          <p:nvPr/>
        </p:nvSpPr>
        <p:spPr>
          <a:xfrm>
            <a:off x="-281880" y="404640"/>
            <a:ext cx="9424800" cy="38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Методы и приёмы: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 algn="ctr">
              <a:lnSpc>
                <a:spcPct val="100000"/>
              </a:lnSpc>
              <a:buClr>
                <a:srgbClr val="5e447c"/>
              </a:buClr>
              <a:buFont typeface="Arial"/>
              <a:buChar char="•"/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изучение и анализ литературы,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 algn="ctr">
              <a:lnSpc>
                <a:spcPct val="100000"/>
              </a:lnSpc>
              <a:buClr>
                <a:srgbClr val="5e447c"/>
              </a:buClr>
              <a:buFont typeface="Arial"/>
              <a:buChar char="•"/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Интернет - статей;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 опрос; анкетирование;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 algn="ctr">
              <a:lnSpc>
                <a:spcPct val="100000"/>
              </a:lnSpc>
              <a:buClr>
                <a:srgbClr val="5e447c"/>
              </a:buClr>
              <a:buFont typeface="Arial"/>
              <a:buChar char="•"/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беседы с учителями,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 algn="ctr">
              <a:lnSpc>
                <a:spcPct val="100000"/>
              </a:lnSpc>
              <a:buClr>
                <a:srgbClr val="5e447c"/>
              </a:buClr>
              <a:buFont typeface="Arial"/>
              <a:buChar char="•"/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сверстниками, родителями;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16000" indent="-215280" algn="ctr">
              <a:lnSpc>
                <a:spcPct val="100000"/>
              </a:lnSpc>
              <a:buClr>
                <a:srgbClr val="5e447c"/>
              </a:buClr>
              <a:buFont typeface="Arial"/>
              <a:buChar char="•"/>
            </a:pPr>
            <a:r>
              <a:rPr b="1" lang="ru-RU" sz="2800" spc="-1" strike="noStrike" cap="all">
                <a:solidFill>
                  <a:srgbClr val="3d1b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обобщение.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newsflash/>
  </p:transition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88" dur="2000"/>
                                        <p:tgtEl>
                                          <p:spTgt spid="159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93" dur="500"/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96" dur="500"/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nodeType="with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99" dur="500"/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 additive="repl">
                                        <p:cTn id="102" dur="500"/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5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620640"/>
            <a:ext cx="8228520" cy="550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80000"/>
              </a:lnSpc>
            </a:pPr>
            <a:r>
              <a:rPr b="1" lang="ru-RU" sz="28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          </a:t>
            </a:r>
            <a:r>
              <a:rPr b="1" lang="ru-RU" sz="2800" spc="-1" strike="noStrike">
                <a:solidFill>
                  <a:srgbClr val="bfd3f8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Что такое завтрак.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Слово 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«завтрак»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существует во всех языках мира.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Вот некоторые примеры: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Из толкового словаря  русского языка  Ожегова С.И., Шведова Н.Ю. я узнал, что 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1. Утренняя еда.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2. Пища, приготовленная для утренней еды.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В чувашском языке слово «завтрак» звучит как (Ирхине апат) – «утренний обед».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В переводе с японского «завтрак» (асгохан или асахан) – «утренний рис».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 с немецкого слово «завтрак» (фрюштюк) – «ранний кусок».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В буквальном переводе с английского слово «завтрак» (брекфаст) – «короткий перерыв».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Значит, все люди мира утром принимают пищу! З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автрак 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 — первый </a:t>
            </a:r>
            <a:r>
              <a:rPr b="0" lang="ru-RU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  <a:hlinkClick r:id="rId1"/>
              </a:rPr>
              <a:t>дневной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 </a:t>
            </a:r>
            <a:r>
              <a:rPr b="0" lang="ru-RU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  <a:hlinkClick r:id="rId2"/>
              </a:rPr>
              <a:t>приём пищи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утренняя еда.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61" name="Рисунок 3" descr=""/>
          <p:cNvPicPr/>
          <p:nvPr/>
        </p:nvPicPr>
        <p:blipFill>
          <a:blip r:embed="rId3"/>
          <a:stretch/>
        </p:blipFill>
        <p:spPr>
          <a:xfrm>
            <a:off x="179640" y="5013000"/>
            <a:ext cx="4103280" cy="184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newsflash/>
  </p:transition>
  <p:timing>
    <p:tnLst>
      <p:par>
        <p:cTn id="104" dur="indefinite" restart="never" nodeType="tmRoot">
          <p:childTnLst>
            <p:seq>
              <p:cTn id="10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332640"/>
            <a:ext cx="9142920" cy="452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Наш организм состоит из клеток.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Когда мы ночью спим, клетки работают –восстанавливаются, рождают новые клетки.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Поэтому, при пробуждении, наш организм –голодный, усталый, вялый. Ему требуется восстановить силы, заправится питательными веществами –   белками, жирами, углеводами и витаминами.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А для этого нам нужен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завтрак!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4140000" y="3933000"/>
            <a:ext cx="4535280" cy="268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newsflash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162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62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62">
                                            <p:txEl>
                                              <p:p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62">
                                            <p:txEl>
                                              <p:pRg st="326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899640" y="764640"/>
            <a:ext cx="7199640" cy="512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Специалисты по питанию выделяют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lang="ru-RU" sz="2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«Три кита правильного завтрака»: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i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Фрукты.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Это источник витаминов, поддерживающих иммунитет, и клетчатки. Больше пользы и витаминов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i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Зерновые продукты</a:t>
            </a: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них есть витамины А и D, железо. Кроме того, в зерновых содержатся углеводы, которые дают энергию после ночного перерыва.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90000"/>
              </a:lnSpc>
            </a:pPr>
            <a:r>
              <a:rPr b="1" i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Молочные продукты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– молоко, йогурт, творог, сыр – незаменимый источник кальция, столь необходимого для детского организма.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plus/>
  </p:transition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88640"/>
            <a:ext cx="788328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c47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Традиционные завтраки в нашей школе для начальных классов: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64000" y="3168000"/>
            <a:ext cx="7955280" cy="25916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      </a:t>
            </a: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Традиционный школьный второй завтрак: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  <a:buClr>
                <a:srgbClr val="ff0000"/>
              </a:buClr>
              <a:buFont typeface="StarSymbol"/>
              <a:buAutoNum type="arabicPeriod"/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Хлеб, блины со сгущенкой, булочки с повидлой, пирог с картошкой, кисель, чай, каша (кисель выливают в кашу, чаи молочные и сладкие, каши гречневые, пшеничные, манные, и др. Также разные первые блюда)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343080" indent="-3420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spd="slow">
    <p:newsflash/>
  </p:transition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Application>Presentation_Editor/1.5.1.9$Windows_x86 LibreOffice_project/50$Build-9</Application>
  <Words>870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2022-05-30T13:29:32Z</dcterms:modified>
  <cp:revision>28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